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rver_room.jpg"/>
          <p:cNvSpPr/>
          <p:nvPr>
            <p:ph type="pic" idx="13"/>
          </p:nvPr>
        </p:nvSpPr>
        <p:spPr>
          <a:xfrm>
            <a:off x="-2167467" y="0"/>
            <a:ext cx="173397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6" name="Rectangle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6">
              <a:hueOff val="-2153150"/>
              <a:satOff val="-11264"/>
              <a:lumOff val="-15786"/>
              <a:alpha val="2137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7" name="Line"/>
          <p:cNvSpPr/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9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3" name="http://www.davidcmitchell.com/"/>
          <p:cNvSpPr txBox="1"/>
          <p:nvPr/>
        </p:nvSpPr>
        <p:spPr>
          <a:xfrm>
            <a:off x="263397" y="9010650"/>
            <a:ext cx="387604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http://www.davidcmitchell.com/</a:t>
            </a:r>
          </a:p>
        </p:txBody>
      </p:sp>
      <p:pic>
        <p:nvPicPr>
          <p:cNvPr id="124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1B091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erver_room.jp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3" name="http://www.davidcmitchell.com/"/>
          <p:cNvSpPr txBox="1"/>
          <p:nvPr/>
        </p:nvSpPr>
        <p:spPr>
          <a:xfrm>
            <a:off x="263397" y="9010650"/>
            <a:ext cx="387604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http://www.davidcmitchell.com/</a:t>
            </a:r>
          </a:p>
        </p:txBody>
      </p:sp>
      <p:pic>
        <p:nvPicPr>
          <p:cNvPr id="134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6">
              <a:hueOff val="-2153150"/>
              <a:satOff val="-11264"/>
              <a:lumOff val="-15786"/>
              <a:alpha val="2137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8" name="server_room.jpg"/>
          <p:cNvSpPr/>
          <p:nvPr>
            <p:ph type="pic" idx="13"/>
          </p:nvPr>
        </p:nvSpPr>
        <p:spPr>
          <a:xfrm>
            <a:off x="0" y="-1270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pic>
        <p:nvPicPr>
          <p:cNvPr id="30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6">
              <a:hueOff val="-2153150"/>
              <a:satOff val="-11264"/>
              <a:lumOff val="-15786"/>
              <a:alpha val="2137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39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Image"/>
          <p:cNvSpPr/>
          <p:nvPr>
            <p:ph type="pic" idx="13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1" name="Title 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3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erver_room.jp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2" name="It takes nerves"/>
          <p:cNvSpPr txBox="1"/>
          <p:nvPr>
            <p:ph type="body" sz="quarter" idx="14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It takes nerves</a:t>
            </a:r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erver_room.jp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ext"/>
          <p:cNvSpPr txBox="1"/>
          <p:nvPr>
            <p:ph type="body" sz="quarter" idx="14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4" name="Image"/>
          <p:cNvSpPr/>
          <p:nvPr>
            <p:ph type="pic" sz="half" idx="15"/>
          </p:nvPr>
        </p:nvSpPr>
        <p:spPr>
          <a:xfrm>
            <a:off x="7112000" y="1536700"/>
            <a:ext cx="5486400" cy="7797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6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erver_room.jpg"/>
          <p:cNvSpPr/>
          <p:nvPr>
            <p:ph type="pic" idx="13"/>
          </p:nvPr>
        </p:nvSpPr>
        <p:spPr>
          <a:xfrm>
            <a:off x="0" y="1270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It takes nerves"/>
          <p:cNvSpPr txBox="1"/>
          <p:nvPr>
            <p:ph type="body" sz="quarter" idx="14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It takes nerves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Image"/>
          <p:cNvSpPr/>
          <p:nvPr>
            <p:ph type="pic" sz="half" idx="13"/>
          </p:nvPr>
        </p:nvSpPr>
        <p:spPr>
          <a:xfrm>
            <a:off x="6503154" y="0"/>
            <a:ext cx="6502401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4"/>
          </p:nvPr>
        </p:nvSpPr>
        <p:spPr>
          <a:xfrm>
            <a:off x="6502400" y="4902200"/>
            <a:ext cx="6502400" cy="4864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Image"/>
          <p:cNvSpPr/>
          <p:nvPr>
            <p:ph type="pic" idx="15"/>
          </p:nvPr>
        </p:nvSpPr>
        <p:spPr>
          <a:xfrm>
            <a:off x="0" y="0"/>
            <a:ext cx="6468534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pic>
        <p:nvPicPr>
          <p:cNvPr id="87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erver_room.jpg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6" name="Rectangle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6">
              <a:hueOff val="-2153150"/>
              <a:satOff val="-11264"/>
              <a:lumOff val="-15786"/>
              <a:alpha val="2137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97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8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6">
              <a:hueOff val="-2153150"/>
              <a:satOff val="-11264"/>
              <a:lumOff val="-1578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99" name="Type a quote here."/>
          <p:cNvSpPr txBox="1"/>
          <p:nvPr>
            <p:ph type="body" sz="quarter" idx="14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00" name="Johnny Appleseed"/>
          <p:cNvSpPr txBox="1"/>
          <p:nvPr>
            <p:ph type="body" sz="quarter" idx="15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01" name="Text"/>
          <p:cNvSpPr txBox="1"/>
          <p:nvPr>
            <p:ph type="body" sz="quarter" idx="16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2" name="http://www.davidcmitchell.com/"/>
          <p:cNvSpPr txBox="1"/>
          <p:nvPr/>
        </p:nvSpPr>
        <p:spPr>
          <a:xfrm>
            <a:off x="263397" y="9010650"/>
            <a:ext cx="387604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http://www.davidcmitchell.com/</a:t>
            </a:r>
          </a:p>
        </p:txBody>
      </p:sp>
      <p:pic>
        <p:nvPicPr>
          <p:cNvPr id="103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6">
            <a:hueOff val="-2153150"/>
            <a:satOff val="-11264"/>
            <a:lumOff val="-15786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12" name="Image"/>
          <p:cNvSpPr/>
          <p:nvPr>
            <p:ph type="pic" idx="14"/>
          </p:nvPr>
        </p:nvSpPr>
        <p:spPr>
          <a:xfrm>
            <a:off x="0" y="0"/>
            <a:ext cx="5486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Johnny Appleseed</a:t>
            </a:r>
          </a:p>
        </p:txBody>
      </p:sp>
      <p:pic>
        <p:nvPicPr>
          <p:cNvPr id="114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0"/>
            <a:ext cx="13004800" cy="9753600"/>
          </a:xfrm>
          <a:prstGeom prst="rect">
            <a:avLst/>
          </a:prstGeom>
          <a:solidFill>
            <a:schemeClr val="accent6">
              <a:hueOff val="-2153150"/>
              <a:satOff val="-11264"/>
              <a:lumOff val="-15786"/>
              <a:alpha val="21379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3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http://www.davidcmitchell.com/"/>
          <p:cNvSpPr txBox="1"/>
          <p:nvPr/>
        </p:nvSpPr>
        <p:spPr>
          <a:xfrm>
            <a:off x="263397" y="9010650"/>
            <a:ext cx="3876041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http://www.davidcmitchell.com/</a:t>
            </a:r>
          </a:p>
        </p:txBody>
      </p:sp>
      <p:pic>
        <p:nvPicPr>
          <p:cNvPr id="7" name="elixir_logo.png" descr="elixir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48579" y="8554169"/>
            <a:ext cx="954857" cy="954857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ln>
            <a:noFill/>
          </a:ln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b="0" baseline="0" cap="none" i="0" spc="0" strike="noStrike" sz="3400" u="none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hyperlink" Target="https://github.com/digitalbias/light_commander" TargetMode="Externa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hyperlink" Target="https://farm.bot/" TargetMode="External"/><Relationship Id="rId4" Type="http://schemas.openxmlformats.org/officeDocument/2006/relationships/hyperlink" Target="https://smartrent.com/" TargetMode="External"/><Relationship Id="rId5" Type="http://schemas.openxmlformats.org/officeDocument/2006/relationships/hyperlink" Target="https://www.rosepoint.com/" TargetMode="External"/><Relationship Id="rId6" Type="http://schemas.openxmlformats.org/officeDocument/2006/relationships/hyperlink" Target="https://github.com/LeToteTeam/kiosk_system_rpi3" TargetMode="External"/><Relationship Id="rId7" Type="http://schemas.openxmlformats.org/officeDocument/2006/relationships/hyperlink" Target="https://github.com/openpantry/open_pantry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hyperlink" Target="https://www.amazon.com/gp/product/B00IEDH26K" TargetMode="External"/><Relationship Id="rId4" Type="http://schemas.openxmlformats.org/officeDocument/2006/relationships/hyperlink" Target="https://www.amazon.com/gp/product/B00NBSF724/" TargetMode="External"/><Relationship Id="rId5" Type="http://schemas.openxmlformats.org/officeDocument/2006/relationships/hyperlink" Target="https://www.amazon.com/gp/product/B00XW2L39K" TargetMode="External"/><Relationship Id="rId6" Type="http://schemas.openxmlformats.org/officeDocument/2006/relationships/hyperlink" Target="https://www.amazon.com/170pcs-100mm-Polyolefin-Shrink-selling/dp/B01N4EPMYM" TargetMode="External"/><Relationship Id="rId7" Type="http://schemas.openxmlformats.org/officeDocument/2006/relationships/hyperlink" Target="https://www.amazon.com/gp/product/B01303TWZ2" TargetMode="External"/><Relationship Id="rId8" Type="http://schemas.openxmlformats.org/officeDocument/2006/relationships/hyperlink" Target="https://www.amazon.com/gp/product/B00W058HHQ" TargetMode="External"/><Relationship Id="rId9" Type="http://schemas.openxmlformats.org/officeDocument/2006/relationships/hyperlink" Target="https://www.amazon.com/dp/B078W5L8W1" TargetMode="Externa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erver_room.jpg" descr="server_room.jpg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45" name="It takes nerv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8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89" name="Ponch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Poncho</a:t>
            </a:r>
          </a:p>
        </p:txBody>
      </p:sp>
      <p:sp>
        <p:nvSpPr>
          <p:cNvPr id="190" name="Project group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Project grouping</a:t>
            </a:r>
          </a:p>
          <a:p>
            <a:pPr/>
            <a:r>
              <a:t>Control what is loaded when within the firmware project</a:t>
            </a:r>
          </a:p>
          <a:p>
            <a:pPr/>
            <a:r>
              <a:t>You control what projects and processes see explicitly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14507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93" name="Firmware"/>
          <p:cNvSpPr/>
          <p:nvPr/>
        </p:nvSpPr>
        <p:spPr>
          <a:xfrm>
            <a:off x="5867400" y="2628900"/>
            <a:ext cx="1270000" cy="127000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3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Firmware</a:t>
            </a:r>
          </a:p>
        </p:txBody>
      </p:sp>
      <p:sp>
        <p:nvSpPr>
          <p:cNvPr id="194" name="Memory"/>
          <p:cNvSpPr/>
          <p:nvPr/>
        </p:nvSpPr>
        <p:spPr>
          <a:xfrm>
            <a:off x="5867400" y="6045200"/>
            <a:ext cx="1270000" cy="127000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7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Memory</a:t>
            </a:r>
          </a:p>
        </p:txBody>
      </p:sp>
      <p:sp>
        <p:nvSpPr>
          <p:cNvPr id="195" name="Lights"/>
          <p:cNvSpPr/>
          <p:nvPr/>
        </p:nvSpPr>
        <p:spPr>
          <a:xfrm>
            <a:off x="10414000" y="6045200"/>
            <a:ext cx="1270000" cy="127000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Lights</a:t>
            </a:r>
          </a:p>
        </p:txBody>
      </p:sp>
      <p:sp>
        <p:nvSpPr>
          <p:cNvPr id="196" name="UI"/>
          <p:cNvSpPr/>
          <p:nvPr/>
        </p:nvSpPr>
        <p:spPr>
          <a:xfrm>
            <a:off x="1320800" y="6045200"/>
            <a:ext cx="1270000" cy="12700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UI</a:t>
            </a:r>
          </a:p>
        </p:txBody>
      </p:sp>
      <p:sp>
        <p:nvSpPr>
          <p:cNvPr id="197" name="Line"/>
          <p:cNvSpPr/>
          <p:nvPr/>
        </p:nvSpPr>
        <p:spPr>
          <a:xfrm flipH="1">
            <a:off x="2616199" y="6726386"/>
            <a:ext cx="3225801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8" name="Line"/>
          <p:cNvSpPr/>
          <p:nvPr/>
        </p:nvSpPr>
        <p:spPr>
          <a:xfrm flipH="1">
            <a:off x="7162799" y="6726386"/>
            <a:ext cx="3225801" cy="1"/>
          </a:xfrm>
          <a:prstGeom prst="line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199" name="Line"/>
          <p:cNvSpPr/>
          <p:nvPr/>
        </p:nvSpPr>
        <p:spPr>
          <a:xfrm flipH="1">
            <a:off x="2474257" y="3593913"/>
            <a:ext cx="3360017" cy="2575853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0" name="Line"/>
          <p:cNvSpPr/>
          <p:nvPr/>
        </p:nvSpPr>
        <p:spPr>
          <a:xfrm>
            <a:off x="6502400" y="3975099"/>
            <a:ext cx="1" cy="1993902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1" name="Line"/>
          <p:cNvSpPr/>
          <p:nvPr/>
        </p:nvSpPr>
        <p:spPr>
          <a:xfrm>
            <a:off x="7170718" y="3516753"/>
            <a:ext cx="3217924" cy="2729990"/>
          </a:xfrm>
          <a:prstGeom prst="line">
            <a:avLst/>
          </a:prstGeom>
          <a:ln w="25400">
            <a:solidFill>
              <a:schemeClr val="accent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latin typeface="+mn-lt"/>
                <a:ea typeface="+mn-ea"/>
                <a:cs typeface="+mn-cs"/>
                <a:sym typeface="DIN Condensed"/>
              </a:defRPr>
            </a:pPr>
          </a:p>
        </p:txBody>
      </p:sp>
      <p:sp>
        <p:nvSpPr>
          <p:cNvPr id="202" name="The Final Project"/>
          <p:cNvSpPr txBox="1"/>
          <p:nvPr/>
        </p:nvSpPr>
        <p:spPr>
          <a:xfrm>
            <a:off x="4122699" y="1023618"/>
            <a:ext cx="4759402" cy="873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cap="all" sz="61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pPr/>
            <a:r>
              <a:t>The Final Project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05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06" name="Why the different processe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Why the different processes?</a:t>
            </a:r>
          </a:p>
        </p:txBody>
      </p:sp>
      <p:sp>
        <p:nvSpPr>
          <p:cNvPr id="207" name="Firmware contro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Firmware controls</a:t>
            </a:r>
          </a:p>
          <a:p>
            <a:pPr lvl="1"/>
            <a:r>
              <a:t>Start up order</a:t>
            </a:r>
          </a:p>
          <a:p>
            <a:pPr lvl="1"/>
            <a:r>
              <a:t>Restarts in the event of a crash</a:t>
            </a:r>
          </a:p>
          <a:p>
            <a:pPr lvl="1"/>
            <a:r>
              <a:t>Rogue process cannot kill another process (just tie up computing resources)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10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11" name="Step 1: Making Lights Blin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1: Making Lights Blink</a:t>
            </a:r>
          </a:p>
        </p:txBody>
      </p:sp>
      <p:sp>
        <p:nvSpPr>
          <p:cNvPr id="212" name="Create lights projec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Create lights project</a:t>
            </a:r>
          </a:p>
          <a:p>
            <a:pPr/>
            <a:r>
              <a:t>Add dependencies (to both mixes)</a:t>
            </a:r>
          </a:p>
          <a:p>
            <a:pPr/>
            <a:r>
              <a:t>config changes</a:t>
            </a:r>
          </a:p>
          <a:p>
            <a:pPr/>
            <a:r>
              <a:t>networking</a:t>
            </a:r>
          </a:p>
          <a:p>
            <a:pPr/>
            <a:r>
              <a:t>ssh</a:t>
            </a:r>
          </a:p>
          <a:p>
            <a:pPr/>
            <a:r>
              <a:t>RingLogger and the magic of ~.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15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16" name="Step 2: Putting a Web Interface on 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2: Putting a Web Interface on It</a:t>
            </a:r>
          </a:p>
        </p:txBody>
      </p:sp>
      <p:sp>
        <p:nvSpPr>
          <p:cNvPr id="217" name="Phoenix (the web framework for Elixi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Phoenix (the web framework for Elixir)</a:t>
            </a:r>
          </a:p>
          <a:p>
            <a:pPr/>
            <a:r>
              <a:t>A very quick overview</a:t>
            </a:r>
          </a:p>
          <a:p>
            <a:pPr/>
            <a:r>
              <a:t>Adding into the firmware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20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21" name="Step 3: The Day of RES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3: The Day of REST</a:t>
            </a:r>
          </a:p>
        </p:txBody>
      </p:sp>
      <p:sp>
        <p:nvSpPr>
          <p:cNvPr id="222" name="Add to the rout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Add to the routes</a:t>
            </a:r>
          </a:p>
          <a:p>
            <a:pPr/>
            <a:r>
              <a:t>GET (list, one)</a:t>
            </a:r>
          </a:p>
          <a:p>
            <a:pPr/>
            <a:r>
              <a:t>POST (creating)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25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26" name="Step 4: rememb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4: remembering</a:t>
            </a:r>
          </a:p>
        </p:txBody>
      </p:sp>
      <p:sp>
        <p:nvSpPr>
          <p:cNvPr id="227" name="Process communic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Process communication</a:t>
            </a:r>
          </a:p>
          <a:p>
            <a:pPr/>
            <a:r>
              <a:t>Adding to the WebUI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30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31" name="Step 5: I spy with my little beac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5: I spy with my little beacon</a:t>
            </a:r>
          </a:p>
        </p:txBody>
      </p:sp>
      <p:sp>
        <p:nvSpPr>
          <p:cNvPr id="232" name="Python? Why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Python? Why?</a:t>
            </a:r>
          </a:p>
          <a:p>
            <a:pPr/>
            <a:r>
              <a:t>KISS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35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36" name="Step 6: color code all the th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6: color code all the things</a:t>
            </a:r>
          </a:p>
        </p:txBody>
      </p:sp>
      <p:sp>
        <p:nvSpPr>
          <p:cNvPr id="237" name="Read from Stor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 from Storage</a:t>
            </a:r>
          </a:p>
          <a:p>
            <a:pPr/>
            <a:r>
              <a:t>Set colors based on status</a:t>
            </a:r>
          </a:p>
          <a:p>
            <a:pPr/>
            <a:r>
              <a:t>Set color for specific pixel based on person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40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41" name="Step 7: Home improvemen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7: Home improvements</a:t>
            </a:r>
          </a:p>
        </p:txBody>
      </p:sp>
      <p:sp>
        <p:nvSpPr>
          <p:cNvPr id="242" name="Improve the web interface so it shows status as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28929" indent="-328929" defTabSz="432308">
              <a:spcBef>
                <a:spcPts val="2000"/>
              </a:spcBef>
              <a:defRPr sz="2516"/>
            </a:pPr>
            <a:r>
              <a:t>Improve the web interface so it shows status as well</a:t>
            </a:r>
          </a:p>
          <a:p>
            <a:pPr lvl="1" marL="657859" indent="-328929" defTabSz="432308">
              <a:spcBef>
                <a:spcPts val="2000"/>
              </a:spcBef>
              <a:defRPr sz="2516"/>
            </a:pPr>
            <a:r>
              <a:t>Maybe even a LiveView (update pages via websockets)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Make the beacon in Elixir as well</a:t>
            </a:r>
          </a:p>
          <a:p>
            <a:pPr lvl="1" marL="657859" indent="-328929" defTabSz="432308">
              <a:spcBef>
                <a:spcPts val="2000"/>
              </a:spcBef>
              <a:defRPr sz="2516"/>
            </a:pPr>
            <a:r>
              <a:t>More fault tolerant when no/poor connection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MQTT persistent messages for both beacons and memory process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Multiple beacons in the house and add “room location” to the data being sent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Direct connection to the lights instead of current LED subsystem 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Environment sensors</a:t>
            </a:r>
          </a:p>
          <a:p>
            <a:pPr marL="328929" indent="-328929" defTabSz="432308">
              <a:spcBef>
                <a:spcPts val="2000"/>
              </a:spcBef>
              <a:defRPr sz="2516"/>
            </a:pPr>
            <a:r>
              <a:t>Other project idea: Smart Garage Door (not a dumb light sensor}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xfrm>
            <a:off x="0" y="25400"/>
            <a:ext cx="13004800" cy="9753600"/>
          </a:xfrm>
          <a:prstGeom prst="rect">
            <a:avLst/>
          </a:prstGeom>
        </p:spPr>
      </p:pic>
      <p:sp>
        <p:nvSpPr>
          <p:cNvPr id="148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49" name="A very brief introduction to Elixi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A very brief introduction to Elixir</a:t>
            </a:r>
          </a:p>
        </p:txBody>
      </p:sp>
      <p:sp>
        <p:nvSpPr>
          <p:cNvPr id="150" name="Runs on the Erlang V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8934" indent="-368934" defTabSz="484886">
              <a:spcBef>
                <a:spcPts val="2300"/>
              </a:spcBef>
              <a:defRPr sz="2822"/>
            </a:pPr>
            <a:r>
              <a:t>Runs on the Erlang VM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Similar syntax to Ruby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Concurrent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Scalable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Fault Tolerant (more about this later)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Functional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Pipes</a:t>
            </a:r>
          </a:p>
          <a:p>
            <a:pPr marL="368934" indent="-368934" defTabSz="484886">
              <a:spcBef>
                <a:spcPts val="2300"/>
              </a:spcBef>
              <a:defRPr sz="2822"/>
            </a:pPr>
            <a:r>
              <a:t>Matching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45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46" name="Cod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Code</a:t>
            </a:r>
          </a:p>
        </p:txBody>
      </p:sp>
      <p:sp>
        <p:nvSpPr>
          <p:cNvPr id="247" name="Ya…about tha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Ya…about that</a:t>
            </a:r>
          </a:p>
          <a:p>
            <a:pPr/>
            <a:r>
              <a:t>Git repo needs to be cleaned because I messed up</a:t>
            </a:r>
          </a:p>
          <a:p>
            <a:pPr lvl="1"/>
            <a:r>
              <a:t>Not so secret secrets</a:t>
            </a:r>
          </a:p>
          <a:p>
            <a:pPr/>
            <a:r>
              <a:t>Will be published to </a:t>
            </a:r>
            <a:r>
              <a:rPr u="sng"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https://github.com/digitalbias/light_commander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250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251" name="Nerves in produ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Nerves in production</a:t>
            </a:r>
          </a:p>
        </p:txBody>
      </p:sp>
      <p:sp>
        <p:nvSpPr>
          <p:cNvPr id="252" name="FarmBot (CNC Farming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FarmBot (</a:t>
            </a:r>
            <a:r>
              <a:rPr u="sng">
                <a:solidFill>
                  <a:schemeClr val="accent1"/>
                </a:solidFill>
                <a:hlinkClick r:id="rId3" invalidUrl="" action="" tgtFrame="" tooltip="" history="1" highlightClick="0" endSnd="0"/>
              </a:rPr>
              <a:t>CNC Farming</a:t>
            </a:r>
            <a:r>
              <a:t>)</a:t>
            </a:r>
          </a:p>
          <a:p>
            <a:pPr/>
            <a:r>
              <a:t>Smart Rent (</a:t>
            </a:r>
            <a:r>
              <a:rPr u="sng">
                <a:solidFill>
                  <a:schemeClr val="accent1"/>
                </a:solidFill>
                <a:hlinkClick r:id="rId4" invalidUrl="" action="" tgtFrame="" tooltip="" history="1" highlightClick="0" endSnd="0"/>
              </a:rPr>
              <a:t>Property management</a:t>
            </a:r>
            <a:r>
              <a:t>)</a:t>
            </a:r>
          </a:p>
          <a:p>
            <a:pPr/>
            <a:r>
              <a:t>Rose Point (</a:t>
            </a:r>
            <a:r>
              <a:rPr u="sng">
                <a:solidFill>
                  <a:schemeClr val="accent1"/>
                </a:solidFill>
                <a:hlinkClick r:id="rId5" invalidUrl="" action="" tgtFrame="" tooltip="" history="1" highlightClick="0" endSnd="0"/>
              </a:rPr>
              <a:t>Navigation</a:t>
            </a:r>
            <a:r>
              <a:t>)</a:t>
            </a:r>
          </a:p>
          <a:p>
            <a:pPr/>
            <a:r>
              <a:t>LeTote (</a:t>
            </a:r>
            <a:r>
              <a:rPr u="sng">
                <a:solidFill>
                  <a:schemeClr val="accent1"/>
                </a:solidFill>
                <a:hlinkClick r:id="rId6" invalidUrl="" action="" tgtFrame="" tooltip="" history="1" highlightClick="0" endSnd="0"/>
              </a:rPr>
              <a:t>Kiosks</a:t>
            </a:r>
            <a:r>
              <a:t>)</a:t>
            </a:r>
          </a:p>
          <a:p>
            <a:pPr/>
            <a:r>
              <a:t>Open Pantry (</a:t>
            </a:r>
            <a:r>
              <a:rPr u="sng">
                <a:solidFill>
                  <a:schemeClr val="accent1"/>
                </a:solidFill>
                <a:hlinkClick r:id="rId7" invalidUrl="" action="" tgtFrame="" tooltip="" history="1" highlightClick="0" endSnd="0"/>
              </a:rPr>
              <a:t>Soup Kitchen</a:t>
            </a:r>
            <a: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xfrm>
            <a:off x="0" y="139700"/>
            <a:ext cx="13004800" cy="9753600"/>
          </a:xfrm>
          <a:prstGeom prst="rect">
            <a:avLst/>
          </a:prstGeom>
        </p:spPr>
      </p:pic>
      <p:sp>
        <p:nvSpPr>
          <p:cNvPr id="153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54" name="What is Nerve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What is Nerves?</a:t>
            </a:r>
          </a:p>
        </p:txBody>
      </p:sp>
      <p:sp>
        <p:nvSpPr>
          <p:cNvPr id="155" name="Platform and tools that enable quick embedded software development using Elixir and the Erlang VM…"/>
          <p:cNvSpPr txBox="1"/>
          <p:nvPr>
            <p:ph type="body" idx="1"/>
          </p:nvPr>
        </p:nvSpPr>
        <p:spPr>
          <a:xfrm>
            <a:off x="317500" y="2353034"/>
            <a:ext cx="12192000" cy="6108701"/>
          </a:xfrm>
          <a:prstGeom prst="rect">
            <a:avLst/>
          </a:prstGeom>
        </p:spPr>
        <p:txBody>
          <a:bodyPr/>
          <a:lstStyle/>
          <a:p>
            <a:pPr/>
            <a:r>
              <a:t>Platform and tools that enable quick embedded software development using Elixir and the Erlang VM</a:t>
            </a:r>
          </a:p>
          <a:p>
            <a:pPr/>
            <a:r>
              <a:t>Write once, push to multiple single board computers by changing TARGET env variable</a:t>
            </a:r>
          </a:p>
        </p:txBody>
      </p:sp>
      <p:pic>
        <p:nvPicPr>
          <p:cNvPr id="156" name="nerves-badge_200x104_white.png" descr="nerves-badge_200x104_whit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3454" y="6890246"/>
            <a:ext cx="2540001" cy="1320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59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60" name="Project pit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Project pitch</a:t>
            </a:r>
          </a:p>
        </p:txBody>
      </p:sp>
      <p:sp>
        <p:nvSpPr>
          <p:cNvPr id="161" name="As a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As a…</a:t>
            </a:r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…really snoopy (or as my daughters would say “creepy”) dad…</a:t>
            </a:r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I want to…</a:t>
            </a:r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…track when family members enter and leave the house without having to change anything in their behavior or have them carry around anything they don’t already carry with them…</a:t>
            </a:r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…so that…</a:t>
            </a:r>
          </a:p>
          <a:p>
            <a:pPr marL="0" indent="0" defTabSz="490727">
              <a:spcBef>
                <a:spcPts val="2300"/>
              </a:spcBef>
              <a:buClrTx/>
              <a:buSzTx/>
              <a:buFontTx/>
              <a:buNone/>
              <a:defRPr sz="2856"/>
            </a:pPr>
            <a:r>
              <a:t>…I know who is home when I get home without having to look at my phone or “take roll call.”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64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65" name="How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How?</a:t>
            </a:r>
          </a:p>
        </p:txBody>
      </p:sp>
      <p:sp>
        <p:nvSpPr>
          <p:cNvPr id="166" name="Raspberry PI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Raspberry PIs</a:t>
            </a:r>
          </a:p>
          <a:p>
            <a:pPr lvl="1"/>
            <a:r>
              <a:t>One as the light indicator</a:t>
            </a:r>
          </a:p>
          <a:p>
            <a:pPr lvl="1"/>
            <a:r>
              <a:t>One as a Bluetooth Beacon</a:t>
            </a:r>
          </a:p>
          <a:p>
            <a:pPr/>
            <a:r>
              <a:t>Personal Phones (what teen goes anywhere without it?)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14507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69" name="Paper.Tech Notes.39.png" descr="Paper.Tech Notes.39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tory Board"/>
          <p:cNvSpPr txBox="1"/>
          <p:nvPr/>
        </p:nvSpPr>
        <p:spPr>
          <a:xfrm>
            <a:off x="5007470" y="7956550"/>
            <a:ext cx="2989860" cy="825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/>
            </a:lvl1pPr>
          </a:lstStyle>
          <a:p>
            <a:pPr/>
            <a:r>
              <a:t>Story Board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3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74" name="The wi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The wiring</a:t>
            </a:r>
          </a:p>
        </p:txBody>
      </p:sp>
      <p:pic>
        <p:nvPicPr>
          <p:cNvPr id="175" name="Screen Shot 2019-04-09 at 3.19.37 PM.png" descr="Screen Shot 2019-04-09 at 3.19.37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2269676"/>
            <a:ext cx="13004800" cy="67318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78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79" name="Par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Parts</a:t>
            </a:r>
          </a:p>
        </p:txBody>
      </p:sp>
      <p:sp>
        <p:nvSpPr>
          <p:cNvPr id="180" name="Raspberry PI 3 and PI Zero W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Raspberry PI 3 and PI Zero W</a:t>
            </a:r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NeoPixel stick (</a:t>
            </a:r>
            <a:r>
              <a:rPr u="sng">
                <a:hlinkClick r:id="rId3" invalidUrl="" action="" tgtFrame="" tooltip="" history="1" highlightClick="0" endSnd="0"/>
              </a:rPr>
              <a:t>https://www.amazon.com/gp/product/B00IEDH26K</a:t>
            </a:r>
            <a:r>
              <a:t>) </a:t>
            </a:r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 u="sng">
                <a:solidFill>
                  <a:srgbClr val="FFFFFF"/>
                </a:solidFill>
                <a:uFill>
                  <a:solidFill>
                    <a:srgbClr val="0000EE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u="none"/>
              <a:t>Wires to connect them in (</a:t>
            </a:r>
            <a:r>
              <a:rPr>
                <a:hlinkClick r:id="rId4" invalidUrl="" action="" tgtFrame="" tooltip="" history="1" highlightClick="0" endSnd="0"/>
              </a:rPr>
              <a:t>https://www.amazon.com/gp/product/B00NBSF724/</a:t>
            </a:r>
            <a:r>
              <a:rPr u="none"/>
              <a:t>) </a:t>
            </a:r>
            <a:endParaRPr u="none"/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 u="sng">
                <a:solidFill>
                  <a:srgbClr val="FFFFFF"/>
                </a:solidFill>
                <a:uFill>
                  <a:solidFill>
                    <a:srgbClr val="0000EE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u="none"/>
              <a:t>Level Shifter (</a:t>
            </a:r>
            <a:r>
              <a:rPr>
                <a:hlinkClick r:id="rId5" invalidUrl="" action="" tgtFrame="" tooltip="" history="1" highlightClick="0" endSnd="0"/>
              </a:rPr>
              <a:t>https://www.amazon.com/gp/product/B00XW2L39K</a:t>
            </a:r>
            <a:r>
              <a:rPr u="none"/>
              <a:t>) </a:t>
            </a:r>
            <a:endParaRPr u="none"/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 u="sng">
                <a:solidFill>
                  <a:srgbClr val="FFFFFF"/>
                </a:solidFill>
                <a:uFill>
                  <a:solidFill>
                    <a:srgbClr val="0000EE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u="none"/>
              <a:t>Heat Shrink (</a:t>
            </a:r>
            <a:r>
              <a:rPr>
                <a:hlinkClick r:id="rId6" invalidUrl="" action="" tgtFrame="" tooltip="" history="1" highlightClick="0" endSnd="0"/>
              </a:rPr>
              <a:t>https://www.amazon.com/170pcs-100mm-Polyolefin-Shrink-selling/dp/B01N4EPMYM</a:t>
            </a:r>
            <a:r>
              <a:rPr u="none"/>
              <a:t>) </a:t>
            </a:r>
            <a:endParaRPr u="none"/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5v DC Jacks and Adapters </a:t>
            </a:r>
          </a:p>
          <a:p>
            <a:pPr lvl="1" marL="800100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 u="sng">
                <a:solidFill>
                  <a:srgbClr val="FFFFFF"/>
                </a:solidFill>
                <a:uFill>
                  <a:solidFill>
                    <a:srgbClr val="0000EE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u="none"/>
              <a:t>Power Cord (</a:t>
            </a:r>
            <a:r>
              <a:rPr>
                <a:hlinkClick r:id="rId7" invalidUrl="" action="" tgtFrame="" tooltip="" history="1" highlightClick="0" endSnd="0"/>
              </a:rPr>
              <a:t>https://www.amazon.com/gp/product/B01303TWZ2</a:t>
            </a:r>
            <a:r>
              <a:rPr u="none"/>
              <a:t>) </a:t>
            </a:r>
            <a:endParaRPr u="none"/>
          </a:p>
          <a:p>
            <a:pPr lvl="1" marL="800100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 u="sng">
                <a:solidFill>
                  <a:srgbClr val="FFFFFF"/>
                </a:solidFill>
                <a:uFill>
                  <a:solidFill>
                    <a:srgbClr val="0000EE"/>
                  </a:solidFill>
                </a:uFill>
                <a:latin typeface="Times"/>
                <a:ea typeface="Times"/>
                <a:cs typeface="Times"/>
                <a:sym typeface="Times"/>
              </a:defRPr>
            </a:pPr>
            <a:r>
              <a:rPr u="none"/>
              <a:t>Terminal (</a:t>
            </a:r>
            <a:r>
              <a:rPr>
                <a:hlinkClick r:id="rId8" invalidUrl="" action="" tgtFrame="" tooltip="" history="1" highlightClick="0" endSnd="0"/>
              </a:rPr>
              <a:t>https://www.amazon.com/gp/product/B00W058HHQ</a:t>
            </a:r>
            <a:r>
              <a:rPr u="none"/>
              <a:t>) </a:t>
            </a:r>
            <a:endParaRPr u="none"/>
          </a:p>
          <a:p>
            <a:pPr marL="422275" indent="-422275" defTabSz="388620">
              <a:lnSpc>
                <a:spcPts val="5000"/>
              </a:lnSpc>
              <a:spcBef>
                <a:spcPts val="0"/>
              </a:spcBef>
              <a:buChar char="‣"/>
              <a:defRPr sz="3230">
                <a:solidFill>
                  <a:srgbClr val="FFFF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(Nice to have) USB UART (</a:t>
            </a:r>
            <a:r>
              <a:rPr u="sng">
                <a:hlinkClick r:id="rId9" invalidUrl="" action="" tgtFrame="" tooltip="" history="1" highlightClick="0" endSnd="0"/>
              </a:rPr>
              <a:t>https://www.amazon.com/dp/B078W5L8W1</a:t>
            </a:r>
            <a:r>
              <a:t>) 2 for $10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alphaModFix amt="7000"/>
            <a:extLst/>
          </a:blip>
          <a:srcRect l="12500" t="0" r="12500" b="0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83" name="It takes nerves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It takes nerves</a:t>
            </a:r>
          </a:p>
        </p:txBody>
      </p:sp>
      <p:sp>
        <p:nvSpPr>
          <p:cNvPr id="184" name="Step o: Create the proj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Step o: Create the project</a:t>
            </a:r>
          </a:p>
        </p:txBody>
      </p:sp>
      <p:sp>
        <p:nvSpPr>
          <p:cNvPr id="185" name="Install elixir &amp; nerv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Install elixir &amp; nerves</a:t>
            </a:r>
          </a:p>
          <a:p>
            <a:pPr/>
            <a:r>
              <a:t>Create directory…why? Poncho</a:t>
            </a:r>
          </a:p>
          <a:p>
            <a:pPr/>
            <a:r>
              <a:t>Create firmware project</a:t>
            </a:r>
          </a:p>
          <a:p>
            <a:pPr/>
            <a:r>
              <a:t>Make FTW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870704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